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Default Extension="gif" ContentType="image/gi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ahyp="http://schemas.microsoft.com/office/drawing/2018/hyperlinkcolor" xmlns:c="http://schemas.openxmlformats.org/drawingml/2006/chart" xmlns:com="http://schemas.openxmlformats.org/drawingml/2006/compatibility" xmlns:dgm="http://schemas.openxmlformats.org/drawingml/2006/diagram" xmlns:mc="http://schemas.openxmlformats.org/markup-compatibility/2006" xmlns:mv="urn:schemas-microsoft-com:mac:vml" xmlns:o="urn:schemas-microsoft-com:office:office" xmlns:p="http://schemas.openxmlformats.org/presentationml/2006/main" xmlns:p14="http://schemas.microsoft.com/office/powerpoint/2010/main" xmlns:p15="http://schemas.microsoft.com/office/powerpoint/2012/main" xmlns:pvml="urn:schemas-microsoft-com:office:powerpoint" xmlns:r="http://schemas.openxmlformats.org/officeDocument/2006/relationships" xmlns:v="urn:schemas-microsoft-com:vml" autoCompressPictures="0" saveSubsetFonts="1" strictFirstAndLastChars="0">
  <p:sldMasterIdLst>
    <p:sldMasterId id="2147483648" r:id="rId4"/>
  </p:sldMasterIdLst>
  <p:sldIdLst>
    <p:sldId id="256" r:id="rId5"/>
  </p:sldIdLst>
  <p:sldSz cx="30175200" cy="17373600"/>
  <p:notesSz cx="6858000" cy="9144000"/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oundtripDataSignature="AMtx7mhHCXQtdwN29gB08MISEs2kXzjM+w==" r:id="rId6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1F05322-4E01-4EC0-B23E-4E03EB5851FA}">
  <a:tblStyle styleId="{41F05322-4E01-4EC0-B23E-4E03EB5851F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5" Type="http://schemas.openxmlformats.org/officeDocument/2006/relationships/slide" Target="slides/slide1.xml" /><Relationship Id="rId1" Type="http://schemas.openxmlformats.org/officeDocument/2006/relationships/theme" Target="theme/theme1.xml" /><Relationship Id="rId2" Type="http://schemas.openxmlformats.org/officeDocument/2006/relationships/presProps" Target="presProps.xml" /><Relationship Id="rId3" Type="http://schemas.openxmlformats.org/officeDocument/2006/relationships/tableStyles" Target="tableStyles.xml" /><Relationship Id="rId4" Type="http://schemas.openxmlformats.org/officeDocument/2006/relationships/slideMaster" Target="slideMasters/slideMaster1.xml" /><Relationship Id="rId6" Type="http://customschemas.google.com/relationships/presentationmetadata" Target="metadata" /></Relationships>
</file>

<file path=ppt/media/image1.jpg>
</file>

<file path=ppt/media/image10.jpg>
</file>

<file path=ppt/media/image11.png>
</file>

<file path=ppt/media/image12.jpg>
</file>

<file path=ppt/media/image13.gif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2074545" y="924985"/>
            <a:ext cx="26026110" cy="33580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9575905" y="-2876444"/>
            <a:ext cx="11023390" cy="26026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4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207454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9995535" y="16102755"/>
            <a:ext cx="1018413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2131123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17485730" y="5033381"/>
            <a:ext cx="14723323" cy="65065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4284080" y="-1284552"/>
            <a:ext cx="14723323" cy="19142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4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207454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9995535" y="16102755"/>
            <a:ext cx="1018413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2131123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2074545" y="924985"/>
            <a:ext cx="26026110" cy="33580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207454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9995535" y="16102755"/>
            <a:ext cx="1018413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2131123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0" type="dt"/>
          </p:nvPr>
        </p:nvSpPr>
        <p:spPr>
          <a:xfrm>
            <a:off x="207454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9995535" y="16102755"/>
            <a:ext cx="1018413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2131123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2078476" y="1158240"/>
            <a:ext cx="9732287" cy="4053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920"/>
              <a:buFont typeface="Calibri"/>
              <a:buNone/>
              <a:defRPr sz="791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12828390" y="2501478"/>
            <a:ext cx="15276195" cy="12346517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2078476" y="5212080"/>
            <a:ext cx="9732287" cy="9656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475"/>
              </a:spcBef>
              <a:spcAft>
                <a:spcPts val="0"/>
              </a:spcAft>
              <a:buClr>
                <a:schemeClr val="dk1"/>
              </a:buClr>
              <a:buSzPts val="3960"/>
              <a:buNone/>
              <a:defRPr sz="3959"/>
            </a:lvl1pPr>
            <a:lvl2pPr indent="-228600" lvl="1" marL="9144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3465"/>
              <a:buNone/>
              <a:defRPr sz="3465"/>
            </a:lvl2pPr>
            <a:lvl3pPr indent="-228600" lvl="2" marL="13716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2970"/>
              <a:buNone/>
              <a:defRPr sz="2970"/>
            </a:lvl3pPr>
            <a:lvl4pPr indent="-228600" lvl="3" marL="18288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2475"/>
              <a:buNone/>
              <a:defRPr sz="2475"/>
            </a:lvl4pPr>
            <a:lvl5pPr indent="-228600" lvl="4" marL="22860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2475"/>
              <a:buNone/>
              <a:defRPr sz="2475"/>
            </a:lvl5pPr>
            <a:lvl6pPr indent="-228600" lvl="5" marL="27432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2475"/>
              <a:buNone/>
              <a:defRPr sz="2475"/>
            </a:lvl6pPr>
            <a:lvl7pPr indent="-228600" lvl="6" marL="32004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2475"/>
              <a:buNone/>
              <a:defRPr sz="2475"/>
            </a:lvl7pPr>
            <a:lvl8pPr indent="-228600" lvl="7" marL="36576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2475"/>
              <a:buNone/>
              <a:defRPr sz="2475"/>
            </a:lvl8pPr>
            <a:lvl9pPr indent="-228600" lvl="8" marL="4114800" algn="l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2475"/>
              <a:buNone/>
              <a:defRPr sz="2475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207454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9995535" y="16102755"/>
            <a:ext cx="1018413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2131123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1" Target="../slideLayouts/slideLayout1.xml" Type="http://schemas.openxmlformats.org/officeDocument/2006/relationships/slideLayout" /><Relationship Id="rId2" Target="../slideLayouts/slideLayout2.xml" Type="http://schemas.openxmlformats.org/officeDocument/2006/relationships/slideLayout" /><Relationship Id="rId3" Target="../slideLayouts/slideLayout3.xml" Type="http://schemas.openxmlformats.org/officeDocument/2006/relationships/slideLayout" /><Relationship Id="rId4" Target="../slideLayouts/slideLayout4.xml" Type="http://schemas.openxmlformats.org/officeDocument/2006/relationships/slideLayout" /><Relationship Id="rId11" Target="../slideLayouts/slideLayout11.xml" Type="http://schemas.openxmlformats.org/officeDocument/2006/relationships/slideLayout" /><Relationship Id="rId10" Target="../slideLayouts/slideLayout10.xml" Type="http://schemas.openxmlformats.org/officeDocument/2006/relationships/slideLayout" /><Relationship Id="rId12" Target="../theme/theme1.xml" Type="http://schemas.openxmlformats.org/officeDocument/2006/relationships/theme" /><Relationship Id="rId9" Target="../slideLayouts/slideLayout9.xml" Type="http://schemas.openxmlformats.org/officeDocument/2006/relationships/slideLayout" /><Relationship Id="rId5" Target="../slideLayouts/slideLayout5.xml" Type="http://schemas.openxmlformats.org/officeDocument/2006/relationships/slideLayout" /><Relationship Id="rId6" Target="../slideLayouts/slideLayout6.xml" Type="http://schemas.openxmlformats.org/officeDocument/2006/relationships/slideLayout" /><Relationship Id="rId7" Target="../slideLayouts/slideLayout7.xml" Type="http://schemas.openxmlformats.org/officeDocument/2006/relationships/slideLayout" /><Relationship Id="rId8" Target="../slideLayouts/slideLayout8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ahyp="http://schemas.microsoft.com/office/drawing/2018/hyperlinkcolor" xmlns:c="http://schemas.openxmlformats.org/drawingml/2006/chart" xmlns:com="http://schemas.openxmlformats.org/drawingml/2006/compatibility" xmlns:dgm="http://schemas.openxmlformats.org/drawingml/2006/diagram" xmlns:mc="http://schemas.openxmlformats.org/markup-compatibility/2006" xmlns:mv="urn:schemas-microsoft-com:mac:vml" xmlns:o="urn:schemas-microsoft-com:office:office" xmlns:p="http://schemas.openxmlformats.org/presentationml/2006/main" xmlns:p14="http://schemas.microsoft.com/office/powerpoint/2010/main" xmlns:p15="http://schemas.microsoft.com/office/powerpoint/2012/main" xmlns:pvml="urn:schemas-microsoft-com:office:powerpoint" xmlns:r="http://schemas.openxmlformats.org/officeDocument/2006/relationships" xmlns:v="urn:schemas-microsoft-com:vml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2074545" y="924985"/>
            <a:ext cx="26026110" cy="335809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l" lvl="0" marR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90"/>
              <a:buFont typeface="Calibri"/>
              <a:buNone/>
              <a:defRPr b="0" cap="none" i="0" strike="noStrike" sz="1089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2074545" y="4624916"/>
            <a:ext cx="26026110" cy="1102339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668655" lvl="0" marL="457200" marR="0" rtl="0">
              <a:lnSpc>
                <a:spcPct val="90000"/>
              </a:lnSpc>
              <a:spcBef>
                <a:spcPts val="2475"/>
              </a:spcBef>
              <a:spcAft>
                <a:spcPts val="0"/>
              </a:spcAft>
              <a:buClr>
                <a:schemeClr val="dk1"/>
              </a:buClr>
              <a:buSzPts val="6930"/>
              <a:buFont typeface="Arial"/>
              <a:buChar char="•"/>
              <a:defRPr b="0" cap="none" i="0" strike="noStrike" sz="693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605790" lvl="1" marL="914400" marR="0" rtl="0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5940"/>
              <a:buFont typeface="Arial"/>
              <a:buChar char="•"/>
              <a:defRPr b="0" cap="none" i="0" strike="noStrike" sz="594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542925" lvl="2" marL="1371600" marR="0" rtl="0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4950"/>
              <a:buFont typeface="Arial"/>
              <a:buChar char="•"/>
              <a:defRPr b="0" cap="none" i="0" strike="noStrike" sz="495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511492" lvl="3" marL="1828800" marR="0" rtl="0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4455"/>
              <a:buFont typeface="Arial"/>
              <a:buChar char="•"/>
              <a:defRPr b="0" cap="none" i="0" strike="noStrike" sz="4455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511492" lvl="4" marL="2286000" marR="0" rtl="0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4455"/>
              <a:buFont typeface="Arial"/>
              <a:buChar char="•"/>
              <a:defRPr b="0" cap="none" i="0" strike="noStrike" sz="4455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511492" lvl="5" marL="2743200" marR="0" rtl="0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4455"/>
              <a:buFont typeface="Arial"/>
              <a:buChar char="•"/>
              <a:defRPr b="0" cap="none" i="0" strike="noStrike" sz="4455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511492" lvl="6" marL="3200400" marR="0" rtl="0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4455"/>
              <a:buFont typeface="Arial"/>
              <a:buChar char="•"/>
              <a:defRPr b="0" cap="none" i="0" strike="noStrike" sz="4455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511492" lvl="7" marL="3657600" marR="0" rtl="0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4455"/>
              <a:buFont typeface="Arial"/>
              <a:buChar char="•"/>
              <a:defRPr b="0" cap="none" i="0" strike="noStrike" sz="4455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511492" lvl="8" marL="4114800" marR="0" rtl="0">
              <a:lnSpc>
                <a:spcPct val="90000"/>
              </a:lnSpc>
              <a:spcBef>
                <a:spcPts val="1238"/>
              </a:spcBef>
              <a:spcAft>
                <a:spcPts val="0"/>
              </a:spcAft>
              <a:buClr>
                <a:schemeClr val="dk1"/>
              </a:buClr>
              <a:buSzPts val="4455"/>
              <a:buFont typeface="Arial"/>
              <a:buChar char="•"/>
              <a:defRPr b="0" cap="none" i="0" strike="noStrike" sz="4455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207454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9995535" y="16102755"/>
            <a:ext cx="10184130" cy="92498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21311235" y="16102755"/>
            <a:ext cx="6789420" cy="92498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297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Elevated temperatures increase the severity of a viral pathogen and variability of immune response in an insect herbivore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Victoria Peechatt, Katherine Chacon Godoy, Jennifer McCracken, Jeremy Flatt, Mike Teglas, Angela Smilanich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2025-05-28</a:t>
            </a:r>
          </a:p>
        </p:txBody>
      </p:sp>
    </p:spTree>
  </p:cSld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Elevated temperatures increase the severity of a viral pathogen and variability of immune response in an insect herbivore</dc:title>
  <dc:creator>Victoria Peechatt, Katherine Chacon Godoy, Jennifer McCracken, Jeremy Flatt, Mike Teglas, Angela Smilanich</dc:creator>
  <cp:keywords/>
  <dcterms:created xsi:type="dcterms:W3CDTF">2025-06-29T05:47:31Z</dcterms:created>
  <dcterms:modified xsi:type="dcterms:W3CDTF">2025-06-29T05:47:31Z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2025-05-28</vt:lpwstr>
  </property>
  <property fmtid="{D5CDD505-2E9C-101B-9397-08002B2CF9AE}" pid="6" name="header-includes">
    <vt:lpwstr/>
  </property>
  <property fmtid="{D5CDD505-2E9C-101B-9397-08002B2CF9AE}" pid="7" name="include-after">
    <vt:lpwstr/>
  </property>
  <property fmtid="{D5CDD505-2E9C-101B-9397-08002B2CF9AE}" pid="8" name="include-before">
    <vt:lpwstr/>
  </property>
  <property fmtid="{D5CDD505-2E9C-101B-9397-08002B2CF9AE}" pid="9" name="labels">
    <vt:lpwstr/>
  </property>
  <property fmtid="{D5CDD505-2E9C-101B-9397-08002B2CF9AE}" pid="10" name="toc-title">
    <vt:lpwstr>Table of contents</vt:lpwstr>
  </property>
</Properties>
</file>